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7" r:id="rId15"/>
    <p:sldId id="268" r:id="rId16"/>
    <p:sldId id="278" r:id="rId17"/>
    <p:sldId id="272" r:id="rId18"/>
    <p:sldId id="274" r:id="rId19"/>
    <p:sldId id="276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990000"/>
    <a:srgbClr val="800000"/>
    <a:srgbClr val="993300"/>
    <a:srgbClr val="FF3300"/>
    <a:srgbClr val="FFFF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157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3B11-889E-4C18-885B-D1449BDAFB46}" type="datetimeFigureOut">
              <a:rPr lang="cs-CZ" smtClean="0"/>
              <a:pPr/>
              <a:t>01.02.2020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3A3FF-A530-41AD-AF7B-F09863C7BB2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8590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3B11-889E-4C18-885B-D1449BDAFB46}" type="datetimeFigureOut">
              <a:rPr lang="cs-CZ" smtClean="0"/>
              <a:pPr/>
              <a:t>01.02.2020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3A3FF-A530-41AD-AF7B-F09863C7BB2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2887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3B11-889E-4C18-885B-D1449BDAFB46}" type="datetimeFigureOut">
              <a:rPr lang="cs-CZ" smtClean="0"/>
              <a:pPr/>
              <a:t>01.02.2020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3A3FF-A530-41AD-AF7B-F09863C7BB2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7309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3B11-889E-4C18-885B-D1449BDAFB46}" type="datetimeFigureOut">
              <a:rPr lang="cs-CZ" smtClean="0"/>
              <a:pPr/>
              <a:t>01.02.2020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3A3FF-A530-41AD-AF7B-F09863C7BB2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1439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3B11-889E-4C18-885B-D1449BDAFB46}" type="datetimeFigureOut">
              <a:rPr lang="cs-CZ" smtClean="0"/>
              <a:pPr/>
              <a:t>01.02.2020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3A3FF-A530-41AD-AF7B-F09863C7BB2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2101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3B11-889E-4C18-885B-D1449BDAFB46}" type="datetimeFigureOut">
              <a:rPr lang="cs-CZ" smtClean="0"/>
              <a:pPr/>
              <a:t>01.02.2020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3A3FF-A530-41AD-AF7B-F09863C7BB2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4569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3B11-889E-4C18-885B-D1449BDAFB46}" type="datetimeFigureOut">
              <a:rPr lang="cs-CZ" smtClean="0"/>
              <a:pPr/>
              <a:t>01.02.2020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3A3FF-A530-41AD-AF7B-F09863C7BB2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8497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3B11-889E-4C18-885B-D1449BDAFB46}" type="datetimeFigureOut">
              <a:rPr lang="cs-CZ" smtClean="0"/>
              <a:pPr/>
              <a:t>01.02.2020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3A3FF-A530-41AD-AF7B-F09863C7BB2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0744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3B11-889E-4C18-885B-D1449BDAFB46}" type="datetimeFigureOut">
              <a:rPr lang="cs-CZ" smtClean="0"/>
              <a:pPr/>
              <a:t>01.02.2020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3A3FF-A530-41AD-AF7B-F09863C7BB2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887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3B11-889E-4C18-885B-D1449BDAFB46}" type="datetimeFigureOut">
              <a:rPr lang="cs-CZ" smtClean="0"/>
              <a:pPr/>
              <a:t>01.02.2020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3A3FF-A530-41AD-AF7B-F09863C7BB2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0990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3B11-889E-4C18-885B-D1449BDAFB46}" type="datetimeFigureOut">
              <a:rPr lang="cs-CZ" smtClean="0"/>
              <a:pPr/>
              <a:t>01.02.2020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3A3FF-A530-41AD-AF7B-F09863C7BB2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181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73B11-889E-4C18-885B-D1449BDAFB46}" type="datetimeFigureOut">
              <a:rPr lang="cs-CZ" smtClean="0"/>
              <a:pPr/>
              <a:t>01.02.2020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3A3FF-A530-41AD-AF7B-F09863C7BB2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9670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196753"/>
            <a:ext cx="7772400" cy="1872207"/>
          </a:xfrm>
        </p:spPr>
        <p:txBody>
          <a:bodyPr>
            <a:normAutofit/>
          </a:bodyPr>
          <a:lstStyle/>
          <a:p>
            <a:r>
              <a:rPr lang="cs-CZ" sz="6000" b="1" dirty="0">
                <a:solidFill>
                  <a:srgbClr val="FF0000"/>
                </a:solidFill>
              </a:rPr>
              <a:t>Méně známé potraviny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55576" y="3068960"/>
            <a:ext cx="7272808" cy="2569840"/>
          </a:xfrm>
        </p:spPr>
        <p:txBody>
          <a:bodyPr>
            <a:noAutofit/>
          </a:bodyPr>
          <a:lstStyle/>
          <a:p>
            <a:r>
              <a:rPr lang="cs-CZ" sz="5400" b="1" dirty="0">
                <a:solidFill>
                  <a:schemeClr val="tx1"/>
                </a:solidFill>
              </a:rPr>
              <a:t>Přesto v jídelníčku patří k těm zdravějším</a:t>
            </a:r>
          </a:p>
          <a:p>
            <a:endParaRPr lang="cs-CZ" sz="5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26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    RYBÍ OMÁČKA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 je jantarově zbarvená</a:t>
            </a:r>
          </a:p>
          <a:p>
            <a:pPr marL="0" indent="0">
              <a:buNone/>
            </a:pPr>
            <a:r>
              <a:rPr lang="cs-CZ" dirty="0"/>
              <a:t>     tekutina vzniklá fermentací </a:t>
            </a:r>
          </a:p>
          <a:p>
            <a:pPr marL="0" indent="0">
              <a:buNone/>
            </a:pPr>
            <a:r>
              <a:rPr lang="cs-CZ" dirty="0"/>
              <a:t>     ryb s mořskou solí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Používá se v podstatě do </a:t>
            </a:r>
          </a:p>
          <a:p>
            <a:pPr marL="0" indent="0" algn="just">
              <a:buNone/>
            </a:pPr>
            <a:r>
              <a:rPr lang="cs-CZ" dirty="0"/>
              <a:t>všech asijských jídel jako jsou kari, polévky,  saláty, smažená jídla nebo marinády na ryby a maso. Velice populární je </a:t>
            </a:r>
            <a:r>
              <a:rPr lang="cs-CZ" dirty="0" err="1"/>
              <a:t>dip</a:t>
            </a:r>
            <a:r>
              <a:rPr lang="cs-CZ" dirty="0"/>
              <a:t>, kdy se omáčka smíchá s citrónovou šťávou a nakrájenými čili papričkami.</a:t>
            </a:r>
          </a:p>
          <a:p>
            <a:pPr marL="0" indent="0">
              <a:buNone/>
            </a:pPr>
            <a:r>
              <a:rPr lang="cs-CZ" b="1" i="1" dirty="0"/>
              <a:t>Připravila Andrea Kopřivová 3. ročník 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-23617"/>
            <a:ext cx="43815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7631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>
                <a:solidFill>
                  <a:srgbClr val="003300"/>
                </a:solidFill>
              </a:rPr>
              <a:t>MOŘSKÉ ŘASY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cs-CZ" sz="2400" dirty="0"/>
              <a:t>Obsahují </a:t>
            </a:r>
            <a:r>
              <a:rPr lang="cs-CZ" sz="2400" b="1" dirty="0"/>
              <a:t>velké množství </a:t>
            </a:r>
          </a:p>
          <a:p>
            <a:pPr>
              <a:buNone/>
            </a:pPr>
            <a:r>
              <a:rPr lang="cs-CZ" sz="2400" b="1" dirty="0"/>
              <a:t>                               minerálních látek </a:t>
            </a:r>
          </a:p>
          <a:p>
            <a:pPr>
              <a:buNone/>
            </a:pPr>
            <a:endParaRPr lang="cs-CZ" sz="2400" dirty="0"/>
          </a:p>
          <a:p>
            <a:pPr algn="just">
              <a:buNone/>
            </a:pPr>
            <a:r>
              <a:rPr lang="cs-CZ" sz="2400" dirty="0"/>
              <a:t>                                   Konzumujeme je v malém množství, ale  </a:t>
            </a:r>
          </a:p>
          <a:p>
            <a:pPr algn="just">
              <a:buNone/>
            </a:pPr>
            <a:r>
              <a:rPr lang="cs-CZ" sz="2400" dirty="0"/>
              <a:t>                                   zato pravidelně. Používají se spíše jako</a:t>
            </a:r>
          </a:p>
          <a:p>
            <a:pPr algn="just">
              <a:buNone/>
            </a:pPr>
            <a:r>
              <a:rPr lang="cs-CZ" sz="2400" dirty="0"/>
              <a:t>                                   koření při vaření luštěnin nebo se přidávají</a:t>
            </a:r>
          </a:p>
          <a:p>
            <a:pPr algn="just">
              <a:buNone/>
            </a:pPr>
            <a:r>
              <a:rPr lang="cs-CZ" sz="2400" dirty="0"/>
              <a:t>                                   k zvýraznění chuti do polévek či zeleninových </a:t>
            </a:r>
          </a:p>
          <a:p>
            <a:pPr algn="just">
              <a:buNone/>
            </a:pPr>
            <a:r>
              <a:rPr lang="cs-CZ" sz="2400" dirty="0"/>
              <a:t>                                    jídel.</a:t>
            </a:r>
          </a:p>
          <a:p>
            <a:pPr>
              <a:buNone/>
            </a:pPr>
            <a:endParaRPr lang="cs-CZ" sz="2400" dirty="0"/>
          </a:p>
          <a:p>
            <a:pPr>
              <a:buNone/>
            </a:pPr>
            <a:endParaRPr lang="cs-CZ" sz="2400" b="1" i="1" dirty="0"/>
          </a:p>
          <a:p>
            <a:pPr>
              <a:buNone/>
            </a:pPr>
            <a:r>
              <a:rPr lang="cs-CZ" sz="2400" b="1" i="1" dirty="0"/>
              <a:t>Připravila Nikola Hladká 2. ročník </a:t>
            </a:r>
          </a:p>
          <a:p>
            <a:pPr>
              <a:buNone/>
            </a:pPr>
            <a:endParaRPr lang="cs-CZ" sz="2400" dirty="0"/>
          </a:p>
          <a:p>
            <a:endParaRPr lang="cs-CZ" dirty="0"/>
          </a:p>
        </p:txBody>
      </p:sp>
      <p:pic>
        <p:nvPicPr>
          <p:cNvPr id="4" name="Obrázek 3" descr="Související obrázek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42808" y="476672"/>
            <a:ext cx="3422142" cy="2283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Výsledek obrázku pro mořské řasy plátky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357430"/>
            <a:ext cx="187071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Výsledek obrázku pro Mořské řasy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2" y="4929198"/>
            <a:ext cx="2619375" cy="1743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359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UMEOCET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cs-CZ" dirty="0"/>
              <a:t>                                          Je tekuté ochucovadlo, které </a:t>
            </a:r>
          </a:p>
          <a:p>
            <a:pPr marL="0" lvl="0" indent="0">
              <a:buNone/>
            </a:pPr>
            <a:r>
              <a:rPr lang="cs-CZ" dirty="0"/>
              <a:t>                                               vzniká jako vedlejší produkt při      </a:t>
            </a:r>
          </a:p>
          <a:p>
            <a:pPr marL="0" lvl="0" indent="0">
              <a:buNone/>
            </a:pPr>
            <a:r>
              <a:rPr lang="cs-CZ" dirty="0"/>
              <a:t>                                               fermentaci japonských</a:t>
            </a:r>
          </a:p>
          <a:p>
            <a:pPr marL="0" lvl="0" indent="0">
              <a:buNone/>
            </a:pPr>
            <a:r>
              <a:rPr lang="cs-CZ" dirty="0"/>
              <a:t>                                                švestiček </a:t>
            </a:r>
            <a:r>
              <a:rPr lang="cs-CZ" dirty="0" err="1"/>
              <a:t>umeboši</a:t>
            </a:r>
            <a:r>
              <a:rPr lang="cs-CZ" dirty="0"/>
              <a:t>. </a:t>
            </a:r>
          </a:p>
          <a:p>
            <a:pPr marL="0" lvl="0" indent="0">
              <a:buNone/>
            </a:pPr>
            <a:endParaRPr lang="cs-CZ" dirty="0"/>
          </a:p>
          <a:p>
            <a:pPr marL="0" lvl="0" indent="0">
              <a:buNone/>
            </a:pPr>
            <a:r>
              <a:rPr lang="cs-CZ" dirty="0"/>
              <a:t> Má sladkokyselou chuť a načervenalou barvu.</a:t>
            </a:r>
          </a:p>
          <a:p>
            <a:pPr lvl="0" algn="just">
              <a:buFont typeface="Wingdings" panose="05000000000000000000" pitchFamily="2" charset="2"/>
              <a:buChar char="q"/>
            </a:pPr>
            <a:r>
              <a:rPr lang="cs-CZ" dirty="0">
                <a:solidFill>
                  <a:srgbClr val="FF0000"/>
                </a:solidFill>
              </a:rPr>
              <a:t>Pomáhá na žaludeční problémy, únavu a zpomaluje stárnutí, v dálném východě se používá jako lék na kocovinu.</a:t>
            </a:r>
          </a:p>
          <a:p>
            <a:pPr lvl="0" algn="just">
              <a:buFont typeface="Wingdings" panose="05000000000000000000" pitchFamily="2" charset="2"/>
              <a:buChar char="q"/>
            </a:pPr>
            <a:r>
              <a:rPr lang="cs-CZ" dirty="0"/>
              <a:t>Je bohatý na minerální látky, enzymy a harmonizuje organismus, doporučuje se pít každé ráno na lačno s vodou pro detoxikaci organismu.</a:t>
            </a:r>
          </a:p>
          <a:p>
            <a:pPr marL="0" indent="0">
              <a:buNone/>
            </a:pPr>
            <a:r>
              <a:rPr lang="cs-CZ" b="1" i="1" dirty="0"/>
              <a:t>Připravila Kamila Bílková 3. ročník </a:t>
            </a:r>
          </a:p>
          <a:p>
            <a:pPr lvl="0"/>
            <a:endParaRPr lang="cs-CZ" dirty="0"/>
          </a:p>
          <a:p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16632"/>
            <a:ext cx="2779713" cy="343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7901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>
                <a:solidFill>
                  <a:srgbClr val="008000"/>
                </a:solidFill>
              </a:rPr>
              <a:t>JABLEČNÝ OCET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cs-CZ" dirty="0"/>
              <a:t>    Jablečný ocet se řadí mezi přírodní léčiva</a:t>
            </a:r>
          </a:p>
          <a:p>
            <a:pPr>
              <a:buNone/>
            </a:pPr>
            <a:r>
              <a:rPr lang="cs-CZ" dirty="0"/>
              <a:t>    s výbornými účinky na celé naše tělo.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b="1" dirty="0">
                <a:solidFill>
                  <a:srgbClr val="008000"/>
                </a:solidFill>
              </a:rPr>
              <a:t>Jak lze jablečný ocet využít: </a:t>
            </a:r>
          </a:p>
          <a:p>
            <a:pPr>
              <a:buNone/>
            </a:pPr>
            <a:r>
              <a:rPr lang="cs-CZ" dirty="0"/>
              <a:t>při péči o naši pokožku, k vnitřnímu užívání, </a:t>
            </a:r>
          </a:p>
          <a:p>
            <a:pPr>
              <a:buNone/>
            </a:pPr>
            <a:r>
              <a:rPr lang="cs-CZ" dirty="0"/>
              <a:t>při vaření a skvěle se hodí také při úklidu domácnosti.</a:t>
            </a:r>
          </a:p>
          <a:p>
            <a:pPr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dirty="0"/>
              <a:t>Jablečný ocet detoxikuje naše tělo tím, že čistí ledviny a játra.  Pomáhá s úbytkem váhy, protože štěpí tuky. Posiluje žaludeční kyseliny, odstraňuje pálení žáhy, snižuje vysoký cholesterol a vysoký krevní tlak. </a:t>
            </a:r>
          </a:p>
          <a:p>
            <a:pPr>
              <a:buNone/>
            </a:pPr>
            <a:r>
              <a:rPr lang="cs-CZ" b="1" i="1" dirty="0"/>
              <a:t>Připravila Natálka Říhová 2. ročník</a:t>
            </a:r>
          </a:p>
          <a:p>
            <a:endParaRPr lang="cs-CZ" dirty="0"/>
          </a:p>
        </p:txBody>
      </p:sp>
      <p:pic>
        <p:nvPicPr>
          <p:cNvPr id="5" name="Obrázek 4" descr="Výsledek obrázku pro jablečný ocet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285728"/>
            <a:ext cx="3102483" cy="310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36207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3300"/>
                </a:solidFill>
              </a:rPr>
              <a:t>RÝŽOVÝ OCET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cs-CZ" dirty="0"/>
              <a:t>Vyrábí se z fermentované rýže nebo</a:t>
            </a:r>
          </a:p>
          <a:p>
            <a:pPr>
              <a:buNone/>
            </a:pPr>
            <a:r>
              <a:rPr lang="cs-CZ" dirty="0"/>
              <a:t> rýžového vína v Japonsku, Číně,</a:t>
            </a:r>
          </a:p>
          <a:p>
            <a:pPr>
              <a:buNone/>
            </a:pPr>
            <a:r>
              <a:rPr lang="cs-CZ" dirty="0"/>
              <a:t> Vietnamu a Koreji. Ve srovnání</a:t>
            </a:r>
          </a:p>
          <a:p>
            <a:pPr>
              <a:buNone/>
            </a:pPr>
            <a:r>
              <a:rPr lang="cs-CZ" dirty="0"/>
              <a:t> s naším obyčejným, kvasným </a:t>
            </a:r>
          </a:p>
          <a:p>
            <a:pPr>
              <a:buNone/>
            </a:pPr>
            <a:r>
              <a:rPr lang="cs-CZ" dirty="0"/>
              <a:t>lihovým 8% octem je více sladký </a:t>
            </a:r>
          </a:p>
          <a:p>
            <a:pPr>
              <a:buNone/>
            </a:pPr>
            <a:r>
              <a:rPr lang="cs-CZ" dirty="0"/>
              <a:t>než kyselý. Jeho koncentrace je</a:t>
            </a:r>
          </a:p>
          <a:p>
            <a:pPr>
              <a:buNone/>
            </a:pPr>
            <a:r>
              <a:rPr lang="cs-CZ" dirty="0"/>
              <a:t> jen 4 %, díky tomu je velmi jemný </a:t>
            </a:r>
          </a:p>
          <a:p>
            <a:pPr>
              <a:buNone/>
            </a:pPr>
            <a:r>
              <a:rPr lang="cs-CZ" dirty="0"/>
              <a:t>a vhodný na </a:t>
            </a:r>
            <a:r>
              <a:rPr lang="cs-CZ" dirty="0" err="1"/>
              <a:t>sushi</a:t>
            </a:r>
            <a:r>
              <a:rPr lang="cs-CZ" dirty="0"/>
              <a:t>. 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b="1" i="1" dirty="0"/>
              <a:t>Připravila Nikola Hladká 2. ročník </a:t>
            </a:r>
          </a:p>
          <a:p>
            <a:pPr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4" name="Obrázek 3" descr="Výsledek obrázku pro rýžový ocet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1714488"/>
            <a:ext cx="30003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00B0F0"/>
                </a:solidFill>
              </a:rPr>
              <a:t>KŘEN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lvl="0" indent="0" fontAlgn="base">
              <a:buNone/>
            </a:pPr>
            <a:r>
              <a:rPr lang="cs-CZ" sz="5000" dirty="0"/>
              <a:t>Tato zelenina je bohatá na mnoho nutričně hodnotných látek, které pozitivně ovlivňují naše zdraví, včetně vysokého obsahu</a:t>
            </a:r>
            <a:r>
              <a:rPr lang="cs-CZ" sz="5000" b="1" dirty="0"/>
              <a:t> </a:t>
            </a:r>
            <a:r>
              <a:rPr lang="cs-CZ" sz="5000" b="1" dirty="0">
                <a:solidFill>
                  <a:srgbClr val="00B0F0"/>
                </a:solidFill>
              </a:rPr>
              <a:t>vitaminu C</a:t>
            </a:r>
            <a:r>
              <a:rPr lang="cs-CZ" sz="5000" dirty="0">
                <a:solidFill>
                  <a:srgbClr val="00B0F0"/>
                </a:solidFill>
              </a:rPr>
              <a:t>.</a:t>
            </a:r>
          </a:p>
          <a:p>
            <a:pPr marL="0" indent="0" fontAlgn="base">
              <a:buNone/>
            </a:pPr>
            <a:r>
              <a:rPr lang="cs-CZ" sz="5000" dirty="0"/>
              <a:t>Má  </a:t>
            </a:r>
            <a:r>
              <a:rPr lang="cs-CZ" sz="5000" b="1" dirty="0">
                <a:solidFill>
                  <a:srgbClr val="00B0F0"/>
                </a:solidFill>
              </a:rPr>
              <a:t>antibakteriální a antiseptické účinky</a:t>
            </a:r>
            <a:r>
              <a:rPr lang="cs-CZ" sz="5000" dirty="0"/>
              <a:t>, proto se dříve hojně využíval pro léčbu mnohých chorob.</a:t>
            </a:r>
          </a:p>
          <a:p>
            <a:pPr marL="0" indent="0" algn="just">
              <a:buNone/>
            </a:pPr>
            <a:r>
              <a:rPr lang="cs-CZ" sz="5000" dirty="0"/>
              <a:t>                                                                  Zapomenout bychom neměli ani na </a:t>
            </a:r>
          </a:p>
          <a:p>
            <a:pPr marL="0" lvl="0" indent="0" algn="just" fontAlgn="base">
              <a:buNone/>
            </a:pPr>
            <a:r>
              <a:rPr lang="cs-CZ" sz="5000" dirty="0"/>
              <a:t>                                                                  jeho </a:t>
            </a:r>
            <a:r>
              <a:rPr lang="cs-CZ" sz="5000" b="1" dirty="0">
                <a:solidFill>
                  <a:srgbClr val="00B0F0"/>
                </a:solidFill>
              </a:rPr>
              <a:t>příznivý vliv na střevní mikroflóru</a:t>
            </a:r>
            <a:r>
              <a:rPr lang="cs-CZ" sz="5000" dirty="0"/>
              <a:t> </a:t>
            </a:r>
          </a:p>
          <a:p>
            <a:pPr marL="0" lvl="0" indent="0" algn="just" fontAlgn="base">
              <a:buNone/>
            </a:pPr>
            <a:r>
              <a:rPr lang="cs-CZ" sz="5000" dirty="0"/>
              <a:t>                                                                  a díky tomu i na podporu našich </a:t>
            </a:r>
          </a:p>
          <a:p>
            <a:pPr marL="0" lvl="0" indent="0" algn="just" fontAlgn="base">
              <a:buNone/>
            </a:pPr>
            <a:r>
              <a:rPr lang="cs-CZ" sz="5000" dirty="0"/>
              <a:t>                                                                  imunitních schopností.</a:t>
            </a:r>
          </a:p>
          <a:p>
            <a:pPr marL="0" indent="0" algn="just">
              <a:buNone/>
            </a:pPr>
            <a:r>
              <a:rPr lang="cs-CZ" sz="5000" dirty="0"/>
              <a:t>                                                                 </a:t>
            </a:r>
            <a:r>
              <a:rPr lang="cs-CZ" sz="5000" dirty="0">
                <a:solidFill>
                  <a:srgbClr val="00B0F0"/>
                </a:solidFill>
              </a:rPr>
              <a:t> </a:t>
            </a:r>
            <a:r>
              <a:rPr lang="cs-CZ" sz="5000" b="1" dirty="0"/>
              <a:t>Nejlepší je užívat křen čerstvý, tak z něj  </a:t>
            </a:r>
          </a:p>
          <a:p>
            <a:pPr marL="0" indent="0" algn="just">
              <a:buNone/>
            </a:pPr>
            <a:r>
              <a:rPr lang="cs-CZ" sz="5000" b="1" dirty="0"/>
              <a:t>                                                                 dostaneme všechny cenné látky. </a:t>
            </a:r>
          </a:p>
          <a:p>
            <a:pPr marL="0" lvl="0" indent="0" algn="just" fontAlgn="base">
              <a:buNone/>
            </a:pPr>
            <a:r>
              <a:rPr lang="cs-CZ" sz="5000" dirty="0"/>
              <a:t>                                                                 Můžeme ho i všemožně upravit, musíme </a:t>
            </a:r>
          </a:p>
          <a:p>
            <a:pPr marL="0" lvl="0" indent="0" algn="just" fontAlgn="base">
              <a:buNone/>
            </a:pPr>
            <a:r>
              <a:rPr lang="cs-CZ" sz="5000" dirty="0"/>
              <a:t>                                                                  však počítat se snížením jeho </a:t>
            </a:r>
          </a:p>
          <a:p>
            <a:pPr marL="0" lvl="0" indent="0" algn="just" fontAlgn="base">
              <a:buNone/>
            </a:pPr>
            <a:r>
              <a:rPr lang="cs-CZ" sz="5000" dirty="0"/>
              <a:t>                                                                 „zázračných“ účinků.</a:t>
            </a:r>
          </a:p>
          <a:p>
            <a:pPr marL="0" lvl="0" indent="0" fontAlgn="base">
              <a:buNone/>
            </a:pPr>
            <a:endParaRPr lang="cs-CZ" sz="5000" dirty="0"/>
          </a:p>
          <a:p>
            <a:pPr marL="0" indent="0">
              <a:buNone/>
            </a:pPr>
            <a:r>
              <a:rPr lang="cs-CZ" sz="5000" b="1" i="1" dirty="0"/>
              <a:t>Připravila Gabriela Tajovská 3. ročník </a:t>
            </a:r>
          </a:p>
          <a:p>
            <a:endParaRPr lang="cs-CZ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636912"/>
            <a:ext cx="4020503" cy="3101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17388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>
                <a:solidFill>
                  <a:srgbClr val="800000"/>
                </a:solidFill>
              </a:rPr>
              <a:t>      SEZAM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cs-CZ" dirty="0"/>
              <a:t>Sezamová semínka obsahují</a:t>
            </a:r>
          </a:p>
          <a:p>
            <a:pPr marL="0" indent="0" algn="just">
              <a:buNone/>
            </a:pPr>
            <a:r>
              <a:rPr lang="cs-CZ" dirty="0"/>
              <a:t> až 60 % oleje, který je velice zdravý a organismu   prospěšný. </a:t>
            </a:r>
            <a:r>
              <a:rPr lang="cs-CZ" b="1" dirty="0">
                <a:solidFill>
                  <a:srgbClr val="FF0000"/>
                </a:solidFill>
              </a:rPr>
              <a:t>Jsou to nejzdravější semínka vůbec.</a:t>
            </a:r>
          </a:p>
          <a:p>
            <a:pPr marL="0" indent="0" algn="just">
              <a:buNone/>
            </a:pPr>
            <a:r>
              <a:rPr lang="cs-CZ" dirty="0"/>
              <a:t>Mimo to obsahuje také bílkoviny, sacharidy a vlákninu, z minerálních látek  fosfor, draslík, hořčík, vápník, železo, měď, zinek, sodík a mangan. </a:t>
            </a:r>
          </a:p>
          <a:p>
            <a:pPr marL="0" indent="0" algn="just">
              <a:buNone/>
            </a:pPr>
            <a:r>
              <a:rPr lang="cs-CZ" b="1" dirty="0">
                <a:solidFill>
                  <a:srgbClr val="990000"/>
                </a:solidFill>
              </a:rPr>
              <a:t>Měli bychom jej konzumovat alespoň 2 až 3 x týdně. </a:t>
            </a:r>
          </a:p>
          <a:p>
            <a:pPr marL="0" indent="0" algn="just">
              <a:buNone/>
            </a:pPr>
            <a:r>
              <a:rPr lang="cs-CZ" dirty="0"/>
              <a:t>Je prospěšný především sportovcům, studentům a těžce pracujícím. </a:t>
            </a:r>
          </a:p>
          <a:p>
            <a:pPr marL="0" indent="0" algn="just">
              <a:buNone/>
            </a:pPr>
            <a:r>
              <a:rPr lang="cs-CZ" dirty="0"/>
              <a:t>Je vynikajícím lékem na choroby očí, sliznic, </a:t>
            </a:r>
          </a:p>
          <a:p>
            <a:pPr marL="0" indent="0" algn="just">
              <a:buNone/>
            </a:pPr>
            <a:r>
              <a:rPr lang="cs-CZ" dirty="0"/>
              <a:t>kůže, nehtů a vlasů, uklidňuje nervovou soustavu.</a:t>
            </a:r>
          </a:p>
          <a:p>
            <a:pPr marL="0" indent="0">
              <a:buNone/>
            </a:pPr>
            <a:r>
              <a:rPr lang="cs-CZ" b="1" i="1" dirty="0"/>
              <a:t>Připravila Nikola Prchalová 3. ročník </a:t>
            </a:r>
          </a:p>
          <a:p>
            <a:pPr marL="0" indent="0">
              <a:buNone/>
            </a:pPr>
            <a:endParaRPr lang="cs-CZ" b="1" dirty="0">
              <a:solidFill>
                <a:srgbClr val="990000"/>
              </a:solidFill>
            </a:endParaRPr>
          </a:p>
          <a:p>
            <a:endParaRPr lang="cs-CZ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0"/>
            <a:ext cx="3778758" cy="2026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611" y="4365104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29974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>
                <a:solidFill>
                  <a:srgbClr val="008000"/>
                </a:solidFill>
              </a:rPr>
              <a:t>POHANKA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Pohanka neobsahuje lepek.</a:t>
            </a:r>
          </a:p>
          <a:p>
            <a:pPr marL="0" indent="0">
              <a:buNone/>
            </a:pPr>
            <a:r>
              <a:rPr lang="cs-CZ" dirty="0"/>
              <a:t> Je významným zdrojem rutinu, který léčí problémy s cévami, hemoroidy i křečovými žilami.</a:t>
            </a:r>
          </a:p>
          <a:p>
            <a:pPr marL="0" indent="0">
              <a:buNone/>
            </a:pPr>
            <a:r>
              <a:rPr lang="cs-CZ" dirty="0"/>
              <a:t>Vhodná je také pro psychicky a fyzicky namáhané osoby. 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8000"/>
                </a:solidFill>
              </a:rPr>
              <a:t>Je považována za velmi zdravou 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8000"/>
                </a:solidFill>
              </a:rPr>
              <a:t>potravinu a je doporučována hlavně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8000"/>
                </a:solidFill>
              </a:rPr>
              <a:t> v zimním období.</a:t>
            </a:r>
          </a:p>
          <a:p>
            <a:pPr marL="0" indent="0">
              <a:buNone/>
            </a:pPr>
            <a:r>
              <a:rPr lang="cs-CZ" b="1" i="1" dirty="0"/>
              <a:t>Připravila Barbara </a:t>
            </a:r>
            <a:r>
              <a:rPr lang="cs-CZ" b="1" i="1" dirty="0" err="1"/>
              <a:t>Žemba</a:t>
            </a:r>
            <a:r>
              <a:rPr lang="cs-CZ" b="1" i="1" dirty="0"/>
              <a:t> 3. ročník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4993"/>
            <a:ext cx="3659791" cy="2053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717032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48014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>
                <a:solidFill>
                  <a:srgbClr val="800000"/>
                </a:solidFill>
              </a:rPr>
              <a:t>                                   KAROB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cs-CZ" sz="2400" dirty="0"/>
          </a:p>
          <a:p>
            <a:pPr>
              <a:buNone/>
            </a:pPr>
            <a:r>
              <a:rPr lang="cs-CZ" sz="2400" dirty="0" err="1"/>
              <a:t>Karobový</a:t>
            </a:r>
            <a:r>
              <a:rPr lang="cs-CZ" sz="2400" dirty="0"/>
              <a:t> prášek se získává z lusků stále-zelené dřeviny</a:t>
            </a:r>
          </a:p>
          <a:p>
            <a:pPr>
              <a:buNone/>
            </a:pPr>
            <a:r>
              <a:rPr lang="cs-CZ" sz="2400" dirty="0"/>
              <a:t> rostoucí ve Středomoří a je znám také jako svatojánský chléb</a:t>
            </a:r>
          </a:p>
          <a:p>
            <a:pPr>
              <a:buFont typeface="Wingdings" pitchFamily="2" charset="2"/>
              <a:buChar char="§"/>
            </a:pPr>
            <a:r>
              <a:rPr lang="cs-CZ" sz="2400" b="1" dirty="0"/>
              <a:t>Obsahuje velké množství bílkovin, minerálů a vitamínů</a:t>
            </a:r>
          </a:p>
          <a:p>
            <a:pPr>
              <a:buFont typeface="Wingdings" pitchFamily="2" charset="2"/>
              <a:buChar char="§"/>
            </a:pPr>
            <a:r>
              <a:rPr lang="cs-CZ" sz="2400" dirty="0"/>
              <a:t>Oproti kakau </a:t>
            </a:r>
            <a:r>
              <a:rPr lang="cs-CZ" sz="2400" b="1" dirty="0">
                <a:solidFill>
                  <a:srgbClr val="FF0000"/>
                </a:solidFill>
              </a:rPr>
              <a:t>neobsahuje</a:t>
            </a:r>
            <a:r>
              <a:rPr lang="cs-CZ" sz="2400" dirty="0"/>
              <a:t> </a:t>
            </a:r>
            <a:r>
              <a:rPr lang="cs-CZ" sz="2400" b="1" dirty="0">
                <a:solidFill>
                  <a:srgbClr val="FF0000"/>
                </a:solidFill>
              </a:rPr>
              <a:t>teobromin, alergenní látky a puriny</a:t>
            </a:r>
            <a:endParaRPr lang="cs-CZ" sz="2400" dirty="0"/>
          </a:p>
          <a:p>
            <a:pPr>
              <a:buNone/>
            </a:pPr>
            <a:endParaRPr lang="cs-CZ" sz="2400" dirty="0"/>
          </a:p>
          <a:p>
            <a:pPr>
              <a:buNone/>
            </a:pPr>
            <a:r>
              <a:rPr lang="cs-CZ" sz="2400" dirty="0"/>
              <a:t>Rozdíly mezi kakaem a </a:t>
            </a:r>
            <a:r>
              <a:rPr lang="cs-CZ" sz="2400" dirty="0" err="1"/>
              <a:t>karobem</a:t>
            </a:r>
            <a:r>
              <a:rPr lang="cs-CZ" sz="2400" dirty="0"/>
              <a:t> jsou patrné</a:t>
            </a:r>
          </a:p>
          <a:p>
            <a:pPr>
              <a:buNone/>
            </a:pPr>
            <a:r>
              <a:rPr lang="cs-CZ" sz="2400" dirty="0"/>
              <a:t> i z hlediska obsahu tuků a cukrů, </a:t>
            </a:r>
          </a:p>
          <a:p>
            <a:pPr>
              <a:buNone/>
            </a:pPr>
            <a:r>
              <a:rPr lang="cs-CZ" sz="2400" dirty="0"/>
              <a:t>protože </a:t>
            </a:r>
            <a:r>
              <a:rPr lang="cs-CZ" sz="2400" dirty="0" err="1"/>
              <a:t>karob</a:t>
            </a:r>
            <a:r>
              <a:rPr lang="cs-CZ" sz="2400" dirty="0"/>
              <a:t> jich obsahuje méně</a:t>
            </a:r>
          </a:p>
          <a:p>
            <a:pPr>
              <a:buNone/>
            </a:pPr>
            <a:endParaRPr lang="cs-CZ" sz="2400" dirty="0"/>
          </a:p>
          <a:p>
            <a:pPr>
              <a:buNone/>
            </a:pPr>
            <a:r>
              <a:rPr lang="cs-CZ" sz="2400" b="1" i="1" dirty="0"/>
              <a:t>Připravila Natálka Říhová 2. ročník 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1" descr="Výsledek obrázku pro karob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23" y="188640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2" descr="Výsledek obrázku pro karob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60" y="3571876"/>
            <a:ext cx="2124075" cy="2124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59165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HIMALÁJSKÁ SŮL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r>
              <a:rPr lang="cs-CZ" dirty="0"/>
              <a:t>Himálajská sůl obsahuje až 84 prvků, které jsou pro naše zdraví nepostradatelné, včetně hořčíku, vápníku, chromu, fosforu, železa, selenu, jódu nebo mědi</a:t>
            </a:r>
          </a:p>
          <a:p>
            <a:pPr marL="0" lv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lv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Zdravotní účinky: </a:t>
            </a:r>
          </a:p>
          <a:p>
            <a:pPr marL="0" lv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                                </a:t>
            </a:r>
            <a:r>
              <a:rPr lang="cs-CZ" dirty="0"/>
              <a:t>reguluje tlak v cévách, chrání ledviny a</a:t>
            </a:r>
          </a:p>
          <a:p>
            <a:pPr marL="0" lvl="0" indent="0">
              <a:buNone/>
            </a:pPr>
            <a:r>
              <a:rPr lang="cs-CZ" dirty="0"/>
              <a:t>                                močový měchýř, oddaluje projevy </a:t>
            </a:r>
          </a:p>
          <a:p>
            <a:pPr marL="0" lvl="0" indent="0">
              <a:buNone/>
            </a:pPr>
            <a:r>
              <a:rPr lang="cs-CZ" dirty="0"/>
              <a:t>                                stárnutí, lepší hojení pokožky a mnoho</a:t>
            </a:r>
          </a:p>
          <a:p>
            <a:pPr marL="0" lvl="0" indent="0">
              <a:buNone/>
            </a:pPr>
            <a:r>
              <a:rPr lang="cs-CZ" dirty="0"/>
              <a:t>                                dalších pozitivních účinků</a:t>
            </a:r>
          </a:p>
          <a:p>
            <a:pPr marL="0" lv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                    </a:t>
            </a:r>
            <a:endParaRPr lang="cs-CZ" b="1" i="1" dirty="0"/>
          </a:p>
          <a:p>
            <a:pPr marL="0" indent="0">
              <a:buNone/>
            </a:pPr>
            <a:r>
              <a:rPr lang="cs-CZ" b="1" i="1" dirty="0"/>
              <a:t>                                Připravila Miluše </a:t>
            </a:r>
            <a:r>
              <a:rPr lang="cs-CZ" b="1" i="1" dirty="0" err="1"/>
              <a:t>Schlesingerová</a:t>
            </a:r>
            <a:r>
              <a:rPr lang="cs-CZ" b="1" i="1" dirty="0"/>
              <a:t> 3. ročník </a:t>
            </a:r>
          </a:p>
          <a:p>
            <a:pPr lvl="0"/>
            <a:endParaRPr lang="cs-CZ" dirty="0"/>
          </a:p>
          <a:p>
            <a:pPr lvl="0"/>
            <a:endParaRPr lang="cs-CZ" dirty="0"/>
          </a:p>
          <a:p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79" y="34290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2691730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Připravila </a:t>
            </a:r>
            <a:r>
              <a:rPr lang="cs-CZ" b="1" dirty="0">
                <a:solidFill>
                  <a:srgbClr val="FF0000"/>
                </a:solidFill>
              </a:rPr>
              <a:t>skupina</a:t>
            </a:r>
            <a:r>
              <a:rPr lang="pt-BR" b="1" dirty="0">
                <a:solidFill>
                  <a:srgbClr val="FF0000"/>
                </a:solidFill>
              </a:rPr>
              <a:t> prodavač</a:t>
            </a:r>
            <a:r>
              <a:rPr lang="cs-CZ" b="1" dirty="0">
                <a:solidFill>
                  <a:srgbClr val="FF0000"/>
                </a:solidFill>
              </a:rPr>
              <a:t>ů</a:t>
            </a:r>
            <a:br>
              <a:rPr lang="cs-CZ" b="1" dirty="0">
                <a:solidFill>
                  <a:srgbClr val="FF0000"/>
                </a:solidFill>
              </a:rPr>
            </a:b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pt-BR" b="1" dirty="0">
                <a:solidFill>
                  <a:srgbClr val="FF0000"/>
                </a:solidFill>
              </a:rPr>
              <a:t>2. a 3</a:t>
            </a:r>
            <a:r>
              <a:rPr lang="cs-CZ" b="1" dirty="0">
                <a:solidFill>
                  <a:srgbClr val="FF0000"/>
                </a:solidFill>
              </a:rPr>
              <a:t>. </a:t>
            </a:r>
            <a:r>
              <a:rPr lang="pt-BR" b="1" dirty="0">
                <a:solidFill>
                  <a:srgbClr val="FF0000"/>
                </a:solidFill>
              </a:rPr>
              <a:t>ročník</a:t>
            </a:r>
            <a:r>
              <a:rPr lang="cs-CZ" b="1" dirty="0">
                <a:solidFill>
                  <a:srgbClr val="FF0000"/>
                </a:solidFill>
              </a:rPr>
              <a:t>u </a:t>
            </a:r>
            <a:br>
              <a:rPr lang="cs-CZ" b="1" dirty="0">
                <a:solidFill>
                  <a:srgbClr val="FF0000"/>
                </a:solidFill>
              </a:rPr>
            </a:br>
            <a:r>
              <a:rPr lang="cs-CZ" b="1" dirty="0">
                <a:solidFill>
                  <a:srgbClr val="FF0000"/>
                </a:solidFill>
              </a:rPr>
              <a:t>ve školním roce 2019 /2020</a:t>
            </a:r>
            <a:br>
              <a:rPr lang="cs-CZ" b="1" dirty="0">
                <a:solidFill>
                  <a:srgbClr val="FF0000"/>
                </a:solidFill>
              </a:rPr>
            </a:br>
            <a:r>
              <a:rPr lang="cs-CZ" sz="2700" b="1" dirty="0">
                <a:solidFill>
                  <a:srgbClr val="FF0000"/>
                </a:solidFill>
              </a:rPr>
              <a:t>Garant projektu: Mgr. </a:t>
            </a:r>
            <a:r>
              <a:rPr lang="cs-CZ" sz="2700" b="1" dirty="0" err="1">
                <a:solidFill>
                  <a:srgbClr val="FF0000"/>
                </a:solidFill>
              </a:rPr>
              <a:t>Stöhrová</a:t>
            </a:r>
            <a:r>
              <a:rPr lang="cs-CZ" sz="2700" b="1" dirty="0">
                <a:solidFill>
                  <a:srgbClr val="FF0000"/>
                </a:solidFill>
              </a:rPr>
              <a:t> Zdena</a:t>
            </a:r>
            <a:br>
              <a:rPr lang="pt-BR" b="1" dirty="0">
                <a:solidFill>
                  <a:srgbClr val="FF0000"/>
                </a:solidFill>
              </a:rPr>
            </a:b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89040"/>
            <a:ext cx="3724275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 descr="F:\LETOVICE ZÁŘÍ 2019\3. ŽÁCI\2018 - 2021\FOTO\ALBERT 2018 - 19_files\20190607_DSC8675_RaHan_fo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89" y="3846255"/>
            <a:ext cx="3653028" cy="243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240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008000"/>
                </a:solidFill>
              </a:rPr>
              <a:t>FAZOLE MUNGO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cs-CZ" dirty="0"/>
              <a:t>Mungo obsahuje vitamíny skupiny B, vitamín E, </a:t>
            </a:r>
          </a:p>
          <a:p>
            <a:pPr>
              <a:buNone/>
            </a:pPr>
            <a:r>
              <a:rPr lang="cs-CZ" dirty="0"/>
              <a:t>minerální látky – vápník, hořčík, fosfor, železo, draslík,</a:t>
            </a:r>
          </a:p>
          <a:p>
            <a:pPr lvl="0">
              <a:buNone/>
            </a:pPr>
            <a:r>
              <a:rPr lang="cs-CZ" dirty="0"/>
              <a:t>Bílkoviny a vlákninu.</a:t>
            </a:r>
          </a:p>
          <a:p>
            <a:pPr lvl="0">
              <a:buNone/>
            </a:pPr>
            <a:endParaRPr lang="cs-CZ" dirty="0"/>
          </a:p>
          <a:p>
            <a:pPr lvl="0">
              <a:buNone/>
            </a:pPr>
            <a:r>
              <a:rPr lang="cs-CZ" b="1" dirty="0">
                <a:solidFill>
                  <a:srgbClr val="008000"/>
                </a:solidFill>
              </a:rPr>
              <a:t>Nejlepší účinky na zdraví má naklíčené mungo</a:t>
            </a:r>
          </a:p>
          <a:p>
            <a:pPr lvl="0"/>
            <a:r>
              <a:rPr lang="cs-CZ" dirty="0"/>
              <a:t>posilují nervovou soustavu,</a:t>
            </a:r>
          </a:p>
          <a:p>
            <a:pPr lvl="0"/>
            <a:r>
              <a:rPr lang="cs-CZ" dirty="0"/>
              <a:t>snižují cholesterol,</a:t>
            </a:r>
          </a:p>
          <a:p>
            <a:pPr lvl="0"/>
            <a:r>
              <a:rPr lang="cs-CZ" dirty="0"/>
              <a:t>posilují srdce,</a:t>
            </a:r>
          </a:p>
          <a:p>
            <a:pPr lvl="0"/>
            <a:r>
              <a:rPr lang="cs-CZ" dirty="0"/>
              <a:t>zlepšují pokožku,</a:t>
            </a:r>
          </a:p>
          <a:p>
            <a:pPr lvl="0"/>
            <a:r>
              <a:rPr lang="cs-CZ" dirty="0"/>
              <a:t>jako prevence osteoporózy,</a:t>
            </a:r>
          </a:p>
          <a:p>
            <a:pPr lvl="0"/>
            <a:r>
              <a:rPr lang="cs-CZ" dirty="0"/>
              <a:t>posilují svaly,</a:t>
            </a:r>
          </a:p>
          <a:p>
            <a:pPr lvl="0"/>
            <a:r>
              <a:rPr lang="cs-CZ" dirty="0"/>
              <a:t>omlazují náš organismus.</a:t>
            </a:r>
          </a:p>
          <a:p>
            <a:pPr>
              <a:buNone/>
            </a:pPr>
            <a:r>
              <a:rPr lang="cs-CZ" b="1" i="1" dirty="0"/>
              <a:t>Připravila Vratislava </a:t>
            </a:r>
            <a:r>
              <a:rPr lang="cs-CZ" b="1" i="1" dirty="0" err="1"/>
              <a:t>Zdrubecká</a:t>
            </a:r>
            <a:r>
              <a:rPr lang="cs-CZ" b="1" i="1" dirty="0"/>
              <a:t> 2. ročník 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4" name="Obrázek 1" descr="Výsledek obrázku pro mungo význam ve výživě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6" y="785794"/>
            <a:ext cx="1581745" cy="2032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2" descr="Výsledek obrázku pro mungo význam ve výživě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329828"/>
            <a:ext cx="2086329" cy="26855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7118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2">
                    <a:lumMod val="75000"/>
                  </a:schemeClr>
                </a:solidFill>
              </a:rPr>
              <a:t>FAZOLE ADZUKI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1844824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lvl="0"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chemeClr val="accent4">
                    <a:lumMod val="75000"/>
                  </a:schemeClr>
                </a:solidFill>
              </a:rPr>
              <a:t>Nenadýmají</a:t>
            </a:r>
            <a:r>
              <a:rPr lang="cs-CZ" dirty="0"/>
              <a:t> a zároveň prospějí našim ledvinám, játrům, srdci, krevnímu oběhu a dokonce i štíhlé linii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Pěstuje se ve východní Asii a konzumuje se zejména v čínské a japonské kuchyni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chemeClr val="accent2">
                    <a:lumMod val="75000"/>
                  </a:schemeClr>
                </a:solidFill>
              </a:rPr>
              <a:t>pomáhá při léčbě únavy a její prevenci, obsahují také vysoké množství rostlinných bílkovin a vápníku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jsou </a:t>
            </a:r>
            <a:r>
              <a:rPr lang="cs-CZ" b="1" dirty="0"/>
              <a:t>menší</a:t>
            </a:r>
            <a:r>
              <a:rPr lang="cs-CZ" dirty="0"/>
              <a:t> než ostatní druhy</a:t>
            </a:r>
          </a:p>
          <a:p>
            <a:pPr marL="0" indent="0">
              <a:buNone/>
            </a:pPr>
            <a:r>
              <a:rPr lang="cs-CZ" dirty="0"/>
              <a:t> fazolí a mají tmavočervenou</a:t>
            </a:r>
          </a:p>
          <a:p>
            <a:pPr marL="0" indent="0">
              <a:buNone/>
            </a:pPr>
            <a:r>
              <a:rPr lang="cs-CZ" dirty="0"/>
              <a:t> až hnědou barvu. Po uvaření</a:t>
            </a:r>
          </a:p>
          <a:p>
            <a:pPr marL="0" indent="0">
              <a:buNone/>
            </a:pPr>
            <a:r>
              <a:rPr lang="cs-CZ" dirty="0"/>
              <a:t>mají nasládlou, </a:t>
            </a:r>
            <a:r>
              <a:rPr lang="cs-CZ" b="1" dirty="0"/>
              <a:t>oříškovou chuť.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b="1" i="1" dirty="0"/>
              <a:t>Připravila Kristýna </a:t>
            </a:r>
            <a:r>
              <a:rPr lang="cs-CZ" sz="2400" b="1" i="1" dirty="0" err="1"/>
              <a:t>Herčková</a:t>
            </a:r>
            <a:r>
              <a:rPr lang="cs-CZ" sz="2400" b="1" i="1" dirty="0"/>
              <a:t> 3. ročník 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592" y="4293096"/>
            <a:ext cx="342900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7347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ČERVENÁ ČOČKA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Je úžasným zdrojem vitamínů, minerálů a bílkovin.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Směle jí můžeme nahradit masem a svému zdraví tím prospějeme.</a:t>
            </a:r>
          </a:p>
          <a:p>
            <a:pPr marL="0" indent="0">
              <a:buNone/>
            </a:pPr>
            <a:r>
              <a:rPr lang="cs-CZ" dirty="0"/>
              <a:t>      Je totiž důležitým zdrojem bílkovin.</a:t>
            </a:r>
          </a:p>
          <a:p>
            <a:pPr marL="0" indent="0" fontAlgn="base">
              <a:buNone/>
            </a:pPr>
            <a:r>
              <a:rPr lang="cs-CZ" b="1" dirty="0">
                <a:solidFill>
                  <a:srgbClr val="FF0000"/>
                </a:solidFill>
              </a:rPr>
              <a:t>Rychlá příprava bez namáčení</a:t>
            </a:r>
            <a:endParaRPr lang="cs-CZ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dirty="0"/>
              <a:t>Červenou čočku, není nutné namáčet den</a:t>
            </a:r>
          </a:p>
          <a:p>
            <a:pPr marL="0" indent="0">
              <a:buNone/>
            </a:pPr>
            <a:r>
              <a:rPr lang="cs-CZ" dirty="0"/>
              <a:t> předem a přesto je uvařená jen za 15 minut.</a:t>
            </a:r>
          </a:p>
          <a:p>
            <a:pPr marL="0" indent="0">
              <a:buNone/>
            </a:pPr>
            <a:r>
              <a:rPr lang="cs-CZ" dirty="0"/>
              <a:t> Hodí se jak do zdravého jídelníčku, tak i pro </a:t>
            </a:r>
          </a:p>
          <a:p>
            <a:pPr marL="0" indent="0">
              <a:buNone/>
            </a:pPr>
            <a:r>
              <a:rPr lang="cs-CZ" dirty="0"/>
              <a:t> vegetariány a vegany, kteří se vyhýbají masu a </a:t>
            </a:r>
          </a:p>
          <a:p>
            <a:pPr marL="0" indent="0">
              <a:buNone/>
            </a:pPr>
            <a:r>
              <a:rPr lang="cs-CZ" dirty="0"/>
              <a:t> živočišným produktům.</a:t>
            </a:r>
          </a:p>
          <a:p>
            <a:pPr marL="0" indent="0" fontAlgn="base">
              <a:buNone/>
            </a:pPr>
            <a:r>
              <a:rPr lang="cs-CZ" b="1" dirty="0">
                <a:solidFill>
                  <a:srgbClr val="FF0000"/>
                </a:solidFill>
              </a:rPr>
              <a:t>Obsahuje vitamíny a minerály</a:t>
            </a:r>
          </a:p>
          <a:p>
            <a:pPr marL="0" indent="0" fontAlgn="base">
              <a:buNone/>
            </a:pPr>
            <a:r>
              <a:rPr lang="cs-CZ" dirty="0"/>
              <a:t>Vápník, selen, zinek, draslík, hořčík, mangan, </a:t>
            </a:r>
          </a:p>
          <a:p>
            <a:pPr marL="0" indent="0" fontAlgn="base">
              <a:buNone/>
            </a:pPr>
            <a:r>
              <a:rPr lang="cs-CZ" dirty="0"/>
              <a:t>fosfor, významné množství železa , </a:t>
            </a:r>
          </a:p>
          <a:p>
            <a:pPr marL="0" indent="0" fontAlgn="base">
              <a:buNone/>
            </a:pPr>
            <a:r>
              <a:rPr lang="cs-CZ" dirty="0"/>
              <a:t>vitamíny skupiny B, především a vitamín B6</a:t>
            </a:r>
          </a:p>
          <a:p>
            <a:pPr marL="0" indent="0" fontAlgn="base">
              <a:buNone/>
            </a:pPr>
            <a:r>
              <a:rPr lang="cs-CZ" b="1" i="1" dirty="0"/>
              <a:t>Připravila </a:t>
            </a:r>
            <a:r>
              <a:rPr lang="cs-CZ" b="1" i="1" dirty="0" err="1"/>
              <a:t>Katarzyna</a:t>
            </a:r>
            <a:r>
              <a:rPr lang="cs-CZ" b="1" i="1" dirty="0"/>
              <a:t> </a:t>
            </a:r>
            <a:r>
              <a:rPr lang="cs-CZ" b="1" i="1" dirty="0" err="1"/>
              <a:t>Žemba</a:t>
            </a:r>
            <a:r>
              <a:rPr lang="cs-CZ" b="1" i="1" dirty="0"/>
              <a:t> 3. ročník </a:t>
            </a:r>
          </a:p>
          <a:p>
            <a:pPr marL="0" indent="0" fontAlgn="base">
              <a:buNone/>
            </a:pPr>
            <a:endParaRPr lang="cs-CZ" b="1" dirty="0"/>
          </a:p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492896"/>
            <a:ext cx="3481387" cy="348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6403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C000"/>
                </a:solidFill>
              </a:rPr>
              <a:t>CIZRNA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cs-CZ" dirty="0"/>
              <a:t>      </a:t>
            </a:r>
            <a:r>
              <a:rPr lang="cs-CZ" b="1" dirty="0">
                <a:solidFill>
                  <a:srgbClr val="FFC000"/>
                </a:solidFill>
              </a:rPr>
              <a:t>Obsahuje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cs-CZ" dirty="0"/>
              <a:t> velkého množství vlákniny, která zabraňuje    vstřebávání cholesterolu do krve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cs-CZ" dirty="0"/>
              <a:t> bílkoviny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cs-CZ" dirty="0"/>
              <a:t> kyselinu listovou, která</a:t>
            </a:r>
          </a:p>
          <a:p>
            <a:pPr marL="0" lvl="0" indent="0">
              <a:buNone/>
            </a:pPr>
            <a:r>
              <a:rPr lang="cs-CZ" dirty="0"/>
              <a:t>      ovlivňuje správnou </a:t>
            </a:r>
          </a:p>
          <a:p>
            <a:pPr marL="0" lvl="0" indent="0">
              <a:buNone/>
            </a:pPr>
            <a:r>
              <a:rPr lang="cs-CZ" dirty="0"/>
              <a:t>     funkci nervové soustavy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cs-CZ" dirty="0"/>
              <a:t>  vitamíny skupiny B a vysoké množství železa, </a:t>
            </a:r>
            <a:r>
              <a:rPr lang="cs-CZ" b="1" i="1" dirty="0"/>
              <a:t>Připravila Nikola Prudká 3. ročník </a:t>
            </a:r>
          </a:p>
          <a:p>
            <a:pPr lvl="0"/>
            <a:endParaRPr lang="cs-CZ" dirty="0"/>
          </a:p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284980"/>
            <a:ext cx="3487215" cy="134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04664"/>
            <a:ext cx="2097087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2382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993300"/>
                </a:solidFill>
              </a:rPr>
              <a:t>TOFU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sz="2400" dirty="0"/>
              <a:t>Vyrábí se srážením sojového mléka se síranem</a:t>
            </a:r>
          </a:p>
          <a:p>
            <a:pPr>
              <a:buNone/>
            </a:pPr>
            <a:r>
              <a:rPr lang="cs-CZ" sz="2400" dirty="0"/>
              <a:t>vápenatým.</a:t>
            </a:r>
          </a:p>
          <a:p>
            <a:pPr>
              <a:buNone/>
            </a:pPr>
            <a:r>
              <a:rPr lang="cs-CZ" sz="2400" dirty="0"/>
              <a:t>Místem původu je Čína.</a:t>
            </a:r>
          </a:p>
          <a:p>
            <a:pPr>
              <a:buNone/>
            </a:pPr>
            <a:r>
              <a:rPr lang="cs-CZ" sz="2400" b="1" dirty="0">
                <a:solidFill>
                  <a:srgbClr val="993300"/>
                </a:solidFill>
              </a:rPr>
              <a:t>Je to potravina bohatá na bílkoviny, má nízký obsah sacharidů a tuků a proto je jeho energetická hodnota nízká.</a:t>
            </a:r>
          </a:p>
          <a:p>
            <a:pPr>
              <a:buNone/>
            </a:pPr>
            <a:r>
              <a:rPr lang="cs-CZ" sz="2400" dirty="0"/>
              <a:t>V prodeji máme:</a:t>
            </a:r>
          </a:p>
          <a:p>
            <a:pPr>
              <a:buNone/>
            </a:pPr>
            <a:r>
              <a:rPr lang="cs-CZ" sz="2400" dirty="0"/>
              <a:t> </a:t>
            </a:r>
            <a:r>
              <a:rPr lang="cs-CZ" sz="2400" dirty="0" err="1"/>
              <a:t>natural</a:t>
            </a:r>
            <a:r>
              <a:rPr lang="cs-CZ" sz="2400" dirty="0"/>
              <a:t> – neochucené přírodní, uzené, </a:t>
            </a:r>
          </a:p>
          <a:p>
            <a:pPr>
              <a:buNone/>
            </a:pPr>
            <a:r>
              <a:rPr lang="cs-CZ" sz="2400" dirty="0"/>
              <a:t>česnekové, marinované, </a:t>
            </a:r>
          </a:p>
          <a:p>
            <a:pPr>
              <a:buNone/>
            </a:pPr>
            <a:r>
              <a:rPr lang="cs-CZ" sz="2400" dirty="0"/>
              <a:t>kořeněné, bylinkové.</a:t>
            </a:r>
          </a:p>
          <a:p>
            <a:pPr>
              <a:buNone/>
            </a:pPr>
            <a:r>
              <a:rPr lang="cs-CZ" sz="2400" b="1" i="1" dirty="0"/>
              <a:t>Připravila Veronika Holubová 2. ročník </a:t>
            </a:r>
          </a:p>
          <a:p>
            <a:pPr>
              <a:buNone/>
            </a:pPr>
            <a:endParaRPr lang="cs-CZ" sz="2400" dirty="0"/>
          </a:p>
        </p:txBody>
      </p:sp>
      <p:pic>
        <p:nvPicPr>
          <p:cNvPr id="4" name="Obrázek 2" descr="C:\Users\holubovav\Desktop\image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702" y="142852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C:\Users\holubovav\Desktop\images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387" y="3703255"/>
            <a:ext cx="2209800" cy="206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1" descr="C:\Users\holubovav\Desktop\images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056" y="4509120"/>
            <a:ext cx="857250" cy="1295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0978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3300"/>
                </a:solidFill>
              </a:rPr>
              <a:t>LOSOS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cs-CZ" sz="4400" b="1" dirty="0">
                <a:solidFill>
                  <a:srgbClr val="FF3300"/>
                </a:solidFill>
              </a:rPr>
              <a:t>Maso z lososa obsahuje velké množství </a:t>
            </a:r>
          </a:p>
          <a:p>
            <a:pPr>
              <a:buFont typeface="Wingdings" pitchFamily="2" charset="2"/>
              <a:buChar char="v"/>
            </a:pPr>
            <a:r>
              <a:rPr lang="cs-CZ" sz="4400" dirty="0">
                <a:solidFill>
                  <a:srgbClr val="FF3300"/>
                </a:solidFill>
              </a:rPr>
              <a:t>plnohodnotných bílkovin</a:t>
            </a:r>
          </a:p>
          <a:p>
            <a:pPr>
              <a:buFont typeface="Wingdings" pitchFamily="2" charset="2"/>
              <a:buChar char="v"/>
            </a:pPr>
            <a:r>
              <a:rPr lang="cs-CZ" sz="4400" dirty="0">
                <a:solidFill>
                  <a:srgbClr val="FF3300"/>
                </a:solidFill>
              </a:rPr>
              <a:t>omega-3 a omega-6 mastných kyselin </a:t>
            </a:r>
          </a:p>
          <a:p>
            <a:pPr>
              <a:buNone/>
            </a:pPr>
            <a:endParaRPr lang="cs-CZ" sz="4400" dirty="0"/>
          </a:p>
          <a:p>
            <a:pPr>
              <a:buNone/>
            </a:pPr>
            <a:r>
              <a:rPr lang="cs-CZ" sz="4400" dirty="0"/>
              <a:t>Jeho tuk má význam i v prevenci kardiovaskulárních chorob.</a:t>
            </a:r>
          </a:p>
          <a:p>
            <a:pPr>
              <a:buNone/>
            </a:pPr>
            <a:r>
              <a:rPr lang="cs-CZ" sz="4400" dirty="0"/>
              <a:t>Také tuk je původcem, tak krásně růžové barvy</a:t>
            </a:r>
          </a:p>
          <a:p>
            <a:pPr>
              <a:buNone/>
            </a:pPr>
            <a:r>
              <a:rPr lang="cs-CZ" sz="4400" dirty="0"/>
              <a:t>                                                  Losos je snadno stravitelný</a:t>
            </a:r>
          </a:p>
          <a:p>
            <a:pPr>
              <a:buNone/>
            </a:pPr>
            <a:r>
              <a:rPr lang="cs-CZ" sz="4400" dirty="0"/>
              <a:t>                                                  K lososovi se dobře hodí i citrónová a </a:t>
            </a:r>
          </a:p>
          <a:p>
            <a:pPr>
              <a:buNone/>
            </a:pPr>
            <a:r>
              <a:rPr lang="cs-CZ" sz="4400" dirty="0"/>
              <a:t>                                                 pomerančová šťáva, ale i bílé víno, kopr a křen</a:t>
            </a:r>
          </a:p>
          <a:p>
            <a:pPr>
              <a:buNone/>
            </a:pPr>
            <a:endParaRPr lang="cs-CZ" sz="4400" dirty="0"/>
          </a:p>
          <a:p>
            <a:pPr>
              <a:buNone/>
            </a:pPr>
            <a:endParaRPr lang="cs-CZ" sz="4400" dirty="0"/>
          </a:p>
          <a:p>
            <a:pPr>
              <a:buNone/>
            </a:pPr>
            <a:endParaRPr lang="cs-CZ" sz="4400" dirty="0"/>
          </a:p>
          <a:p>
            <a:pPr>
              <a:buNone/>
            </a:pPr>
            <a:endParaRPr lang="cs-CZ" sz="4400" dirty="0"/>
          </a:p>
          <a:p>
            <a:pPr>
              <a:buNone/>
            </a:pPr>
            <a:r>
              <a:rPr lang="cs-CZ" sz="4400" b="1" i="1" dirty="0"/>
              <a:t>Připravila Natálka Říhová 2. ročník </a:t>
            </a:r>
          </a:p>
          <a:p>
            <a:pPr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4" name="Obrázek 2" descr="Výsledek obrázku pro losos obecný mas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74" y="714356"/>
            <a:ext cx="2495550" cy="1922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3" descr="Výsledek obrázku pro uzeny loso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98" y="4357694"/>
            <a:ext cx="2871788" cy="191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4" descr="Výsledek obrázku pro uzeny losos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3571876"/>
            <a:ext cx="2581275" cy="1720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2114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7030A0"/>
                </a:solidFill>
              </a:rPr>
              <a:t>TUŇÁK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cs-CZ" dirty="0"/>
              <a:t>Z nutričního hlediska jde o velmi dobrý zdroj bílkovin</a:t>
            </a:r>
          </a:p>
          <a:p>
            <a:pPr>
              <a:buNone/>
            </a:pPr>
            <a:r>
              <a:rPr lang="cs-CZ" b="1" dirty="0"/>
              <a:t>        </a:t>
            </a:r>
            <a:r>
              <a:rPr lang="cs-CZ" b="1" dirty="0">
                <a:solidFill>
                  <a:srgbClr val="7030A0"/>
                </a:solidFill>
              </a:rPr>
              <a:t>Kromě omega-3 mastných</a:t>
            </a:r>
          </a:p>
          <a:p>
            <a:pPr>
              <a:buNone/>
            </a:pPr>
            <a:r>
              <a:rPr lang="cs-CZ" b="1" dirty="0">
                <a:solidFill>
                  <a:srgbClr val="7030A0"/>
                </a:solidFill>
              </a:rPr>
              <a:t>        kyselin v něm najdeme i</a:t>
            </a:r>
          </a:p>
          <a:p>
            <a:pPr>
              <a:buNone/>
            </a:pPr>
            <a:r>
              <a:rPr lang="cs-CZ" b="1" dirty="0">
                <a:solidFill>
                  <a:srgbClr val="7030A0"/>
                </a:solidFill>
              </a:rPr>
              <a:t>        omega-6 mastné kyseliny</a:t>
            </a:r>
            <a:r>
              <a:rPr lang="cs-CZ" b="1" dirty="0"/>
              <a:t>.</a:t>
            </a:r>
            <a:endParaRPr lang="cs-CZ" dirty="0"/>
          </a:p>
          <a:p>
            <a:pPr>
              <a:buNone/>
            </a:pPr>
            <a:r>
              <a:rPr lang="cs-CZ" dirty="0"/>
              <a:t>        Z vitamínů jde především o</a:t>
            </a:r>
          </a:p>
          <a:p>
            <a:pPr>
              <a:buNone/>
            </a:pPr>
            <a:r>
              <a:rPr lang="cs-CZ" dirty="0"/>
              <a:t>        vitamin A, vitamin B12, </a:t>
            </a:r>
          </a:p>
          <a:p>
            <a:pPr>
              <a:buNone/>
            </a:pPr>
            <a:r>
              <a:rPr lang="cs-CZ" dirty="0"/>
              <a:t>        vitamin B6 a vitamin B2. </a:t>
            </a:r>
          </a:p>
          <a:p>
            <a:pPr>
              <a:buNone/>
            </a:pPr>
            <a:r>
              <a:rPr lang="cs-CZ" b="1" dirty="0">
                <a:solidFill>
                  <a:srgbClr val="7030A0"/>
                </a:solidFill>
              </a:rPr>
              <a:t>Z minerálů dominují fosfor, draslík, </a:t>
            </a:r>
          </a:p>
          <a:p>
            <a:pPr>
              <a:buNone/>
            </a:pPr>
            <a:r>
              <a:rPr lang="cs-CZ" b="1" dirty="0">
                <a:solidFill>
                  <a:srgbClr val="7030A0"/>
                </a:solidFill>
              </a:rPr>
              <a:t>hořčík, selen a sodík.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b="1" i="1" dirty="0"/>
              <a:t>Připravila Vratislava </a:t>
            </a:r>
            <a:r>
              <a:rPr lang="cs-CZ" b="1" i="1" dirty="0" err="1"/>
              <a:t>Zdrubecká</a:t>
            </a:r>
            <a:r>
              <a:rPr lang="cs-CZ" b="1" i="1" dirty="0"/>
              <a:t> 2. ročník 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2" descr="Výsledek obrázku pro tuňák konzerv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42" y="1928802"/>
            <a:ext cx="4216724" cy="2931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320335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861</TotalTime>
  <Words>1269</Words>
  <Application>Microsoft Office PowerPoint</Application>
  <PresentationFormat>Předvádění na obrazovce (4:3)</PresentationFormat>
  <Paragraphs>197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3" baseType="lpstr">
      <vt:lpstr>Arial</vt:lpstr>
      <vt:lpstr>Calibri</vt:lpstr>
      <vt:lpstr>Wingdings</vt:lpstr>
      <vt:lpstr>Motiv systému Office</vt:lpstr>
      <vt:lpstr>Méně známé potraviny </vt:lpstr>
      <vt:lpstr>Připravila skupina prodavačů  2. a 3. ročníku  ve školním roce 2019 /2020 Garant projektu: Mgr. Stöhrová Zdena </vt:lpstr>
      <vt:lpstr>FAZOLE MUNGO</vt:lpstr>
      <vt:lpstr>FAZOLE ADZUKI</vt:lpstr>
      <vt:lpstr>ČERVENÁ ČOČKA</vt:lpstr>
      <vt:lpstr>CIZRNA</vt:lpstr>
      <vt:lpstr>TOFU</vt:lpstr>
      <vt:lpstr>LOSOS</vt:lpstr>
      <vt:lpstr>TUŇÁK</vt:lpstr>
      <vt:lpstr>    RYBÍ OMÁČKA</vt:lpstr>
      <vt:lpstr>MOŘSKÉ ŘASY</vt:lpstr>
      <vt:lpstr>UMEOCET</vt:lpstr>
      <vt:lpstr>JABLEČNÝ OCET</vt:lpstr>
      <vt:lpstr>RÝŽOVÝ OCET</vt:lpstr>
      <vt:lpstr>KŘEN</vt:lpstr>
      <vt:lpstr>      SEZAM</vt:lpstr>
      <vt:lpstr>POHANKA</vt:lpstr>
      <vt:lpstr>                                   KAROB</vt:lpstr>
      <vt:lpstr>HIMALÁJSKÁ SŮL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Potraviny </dc:title>
  <dc:creator>Zdeňka Stöhrová</dc:creator>
  <cp:lastModifiedBy>Roman</cp:lastModifiedBy>
  <cp:revision>64</cp:revision>
  <dcterms:created xsi:type="dcterms:W3CDTF">2019-12-11T07:58:45Z</dcterms:created>
  <dcterms:modified xsi:type="dcterms:W3CDTF">2020-02-01T08:27:33Z</dcterms:modified>
</cp:coreProperties>
</file>